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Welcome. Today we make HHAeXchange painless: caregivers first, then office staff. Everything maps to the printed cheat sheets and guides you received.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rhythm matters more than the tool. Fifteen minutes every morning beats four hours at month-end — and problems are fixable while memories are fresh.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Walk one real example from your own agency for each row if you have them — recognition beats memorization.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is the compliance heart of the training. Reason codes and notes are audit trail, not paperwork theater.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 with the quiz module for retention. Leave the cheat sheets with attendees.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Frame EVV as the timesheet, not surveillance. If it doesn't verify, someone in the office has to touch it by hand.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Pause here. Most EVV failures are caregivers skipping the punch because 'the app looked broken.' The app almost never loses a punch — offline mode works.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Hand out the one-page cheat sheet before this section.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live on a phone if you can. Emphasize: be AT the address when you tap — GPS captures at the moment of the tap.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Duties tie to the plan of care and to billing — skipped duties create exceptions the office must chase.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These four scenarios cover nearly every panicked caregiver call. The theme: honest punches plus a quick call to the office beat every workaround.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Caregivers can be dismissed here if you split sessions. Hand out the office staff guide.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Prebilling exclusions are delivered care you can't invoice. That's the cost of letting exceptions age.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image" Target="../media/image-10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image" Target="../media/image-1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image" Target="../media/image-7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image" Target="../media/image-9-4.png"/><Relationship Id="rId5" Type="http://schemas.openxmlformats.org/officeDocument/2006/relationships/image" Target="../media/image-9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4D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1B6CB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1B6CB0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EVV MADE SIMPLE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HHAeXchange, Without the Headache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Practical EVV training for caregivers and office staff — clock in, clock out, fix what breaks, get paid.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822960" y="608076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FB3C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Agency training series · Last verified: July 2026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9814255" y="4480560"/>
            <a:ext cx="1371600" cy="1371600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9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70871" y="4837176"/>
            <a:ext cx="658368" cy="658368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E4D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daily rhythm that prevents month-end pain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77240" y="1463040"/>
            <a:ext cx="731520" cy="731520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7435" y="1653235"/>
            <a:ext cx="351130" cy="35113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783080" y="1481328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Morning · 15 min</a:t>
            </a: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>
            <a:off x="4709160" y="1417320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Dashboard → Call Maintenance, blank search. Work newest first — yesterday's problems are easiest while memories are fresh.</a:t>
            </a:r>
            <a:endParaRPr lang="en-US" sz="1300" dirty="0"/>
          </a:p>
        </p:txBody>
      </p:sp>
      <p:sp>
        <p:nvSpPr>
          <p:cNvPr id="7" name="Shape 4"/>
          <p:cNvSpPr/>
          <p:nvPr/>
        </p:nvSpPr>
        <p:spPr>
          <a:xfrm>
            <a:off x="777240" y="2670048"/>
            <a:ext cx="731520" cy="731520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8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7435" y="2860243"/>
            <a:ext cx="351130" cy="35113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783080" y="2688336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Midday · 10 min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4709160" y="2624328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Maintenance filtered to today. A missing clock-in on a morning visit may be a no-show — call the caregiver now, not at 5 PM.</a:t>
            </a:r>
            <a:endParaRPr lang="en-US" sz="1300" dirty="0"/>
          </a:p>
        </p:txBody>
      </p:sp>
      <p:sp>
        <p:nvSpPr>
          <p:cNvPr id="11" name="Shape 7"/>
          <p:cNvSpPr/>
          <p:nvPr/>
        </p:nvSpPr>
        <p:spPr>
          <a:xfrm>
            <a:off x="777240" y="3877056"/>
            <a:ext cx="731520" cy="731520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12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7435" y="4067251"/>
            <a:ext cx="351130" cy="351130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783080" y="3895344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End of day · 15 min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4709160" y="3831336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Sweep today's completed visits for exceptions, then clear Prebilling holds so billing never inherits a backlog.</a:t>
            </a:r>
            <a:endParaRPr lang="en-US" sz="1300" dirty="0"/>
          </a:p>
        </p:txBody>
      </p:sp>
      <p:sp>
        <p:nvSpPr>
          <p:cNvPr id="15" name="Shape 10"/>
          <p:cNvSpPr/>
          <p:nvPr/>
        </p:nvSpPr>
        <p:spPr>
          <a:xfrm>
            <a:off x="777240" y="5084064"/>
            <a:ext cx="731520" cy="731520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16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7435" y="5274259"/>
            <a:ext cx="351130" cy="351130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783080" y="5102352"/>
            <a:ext cx="2834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Weekly · 30 min</a:t>
            </a:r>
            <a:endParaRPr lang="en-US" sz="1600" dirty="0"/>
          </a:p>
        </p:txBody>
      </p:sp>
      <p:sp>
        <p:nvSpPr>
          <p:cNvPr id="18" name="Text 12"/>
          <p:cNvSpPr/>
          <p:nvPr/>
        </p:nvSpPr>
        <p:spPr>
          <a:xfrm>
            <a:off x="4709160" y="5038344"/>
            <a:ext cx="676656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Find repeat offenders. The same caregiver failing GPS every Tuesday is one coaching conversation, not ten fixes.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E4D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Call Dashboard greatest hits</a:t>
            </a:r>
            <a:endParaRPr lang="en-US" sz="3400" dirty="0"/>
          </a:p>
        </p:txBody>
      </p:sp>
      <p:graphicFrame>
        <p:nvGraphicFramePr>
          <p:cNvPr id="12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40080" y="1417320"/>
          <a:ext cx="10881360" cy="914400"/>
        </p:xfrm>
        <a:graphic>
          <a:graphicData uri="http://schemas.openxmlformats.org/drawingml/2006/table">
            <a:tbl>
              <a:tblPr/>
              <a:tblGrid>
                <a:gridCol w="2651760"/>
                <a:gridCol w="3840480"/>
                <a:gridCol w="4389120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you see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D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usually happened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D82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3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The fix</a:t>
                      </a:r>
                      <a:endParaRPr lang="en-US" sz="13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E4D82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E4D8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Phone Number Not Found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Telephony call from a number not on the patient profile — new cell, relative's landline.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Verify with the caregiver; add the legitimate number to the profile, then Link the call.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E4D8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GPS from Unapproved Patient Address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Punch location doesn't match the patient's address — community visit, moved patient, or parking-lot punch.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Click the GPS icon and compare. New address → add it. Community visit → confirm and link. Pattern → coach.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E4D8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Potential In/Out Mistake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Caregiver tapped Clock In meaning Clock Out (or vice versa).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Search that status, open the call, click the correct link (In or Out) in the Call Type field.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E4D8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Missing clock-in / clock-out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One or both times blank.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Approve/deny the caregiver's Time Correction if submitted; otherwise confirm real times and enter manually, documented.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b="1" dirty="0">
                          <a:solidFill>
                            <a:srgbClr val="0E4D8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Unmatched call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 punch with no scheduled visit — schedule gap or unscheduled shift.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222222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Legitimate shift → fix the schedule and link. No real visit → Reject (rejected calls can never be linked later).</a:t>
                      </a:r>
                      <a:endParaRPr lang="en-US" sz="12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73152" marR="73152" marT="73152" marB="73152" anchor="t">
                    <a:lnL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C6CDD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F2F9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4D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1B6CB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1B6CB0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AUDIT INTEGRITY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“The system records what happened.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record why.”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manual correction should be one your agency could comfortably explain in a state audit: real times, real reasons, documented. Never invent a punch to make a visit bill.</a:t>
            </a:r>
            <a:endParaRPr lang="en-US" sz="18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E4D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Wrap-up: what to remember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777240" y="1554480"/>
            <a:ext cx="658368" cy="658368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8416" y="1725656"/>
            <a:ext cx="316017" cy="31601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691640" y="1481328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Caregivers: always clock in and out, at the patient's location — a flagged visit is fixable, a missing one may not be paid.</a:t>
            </a:r>
            <a:endParaRPr lang="en-US" sz="1500" dirty="0"/>
          </a:p>
        </p:txBody>
      </p:sp>
      <p:sp>
        <p:nvSpPr>
          <p:cNvPr id="6" name="Shape 3"/>
          <p:cNvSpPr/>
          <p:nvPr/>
        </p:nvSpPr>
        <p:spPr>
          <a:xfrm>
            <a:off x="777240" y="2606040"/>
            <a:ext cx="658368" cy="658368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416" y="2777216"/>
            <a:ext cx="316017" cy="31601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1691640" y="2532888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Office: work the pipeline daily — Call Dashboard, Visit Maintenance, Prebilling — so nothing ages into a write-off.</a:t>
            </a:r>
            <a:endParaRPr lang="en-US" sz="1500" dirty="0"/>
          </a:p>
        </p:txBody>
      </p:sp>
      <p:sp>
        <p:nvSpPr>
          <p:cNvPr id="9" name="Shape 5"/>
          <p:cNvSpPr/>
          <p:nvPr/>
        </p:nvSpPr>
        <p:spPr>
          <a:xfrm>
            <a:off x="777240" y="3657600"/>
            <a:ext cx="658368" cy="658368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8416" y="3828776"/>
            <a:ext cx="316017" cy="31601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691640" y="3584448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Corrections are audit trail: real times, real reasons, documented every time.</a:t>
            </a:r>
            <a:endParaRPr lang="en-US" sz="1500" dirty="0"/>
          </a:p>
        </p:txBody>
      </p:sp>
      <p:sp>
        <p:nvSpPr>
          <p:cNvPr id="12" name="Shape 7"/>
          <p:cNvSpPr/>
          <p:nvPr/>
        </p:nvSpPr>
        <p:spPr>
          <a:xfrm>
            <a:off x="777240" y="4709160"/>
            <a:ext cx="658368" cy="658368"/>
          </a:xfrm>
          <a:prstGeom prst="ellipse">
            <a:avLst/>
          </a:prstGeom>
          <a:solidFill>
            <a:srgbClr val="E8710A"/>
          </a:solidFill>
          <a:ln/>
        </p:spPr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8416" y="4880336"/>
            <a:ext cx="316017" cy="316017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691640" y="4636008"/>
            <a:ext cx="96926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Close the loop: recurring exceptions are coaching conversations, not data entry.</a:t>
            </a:r>
            <a:endParaRPr lang="en-US" sz="1500" dirty="0"/>
          </a:p>
        </p:txBody>
      </p:sp>
      <p:sp>
        <p:nvSpPr>
          <p:cNvPr id="15" name="Text 9"/>
          <p:cNvSpPr/>
          <p:nvPr/>
        </p:nvSpPr>
        <p:spPr>
          <a:xfrm>
            <a:off x="640080" y="603504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i="1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Next: hands-on practice with the interactive scenario quiz.</a:t>
            </a:r>
            <a:endParaRPr lang="en-US" sz="1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E4D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EVV exists (and why we care)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495148" y="16916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EAF2F9"/>
          </a:solidFill>
          <a:ln/>
          <a:effectLst>
            <a:outerShdw sx="100000" sy="100000" kx="0" ky="0" algn="bl" rotWithShape="0" blurRad="101600" dist="25400" dir="5400000">
              <a:srgbClr val="000000">
                <a:alpha val="18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843888" y="2103120"/>
            <a:ext cx="822960" cy="822960"/>
          </a:xfrm>
          <a:prstGeom prst="ellipse">
            <a:avLst/>
          </a:prstGeom>
          <a:solidFill>
            <a:srgbClr val="0E4D8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057857" y="2317090"/>
            <a:ext cx="395021" cy="395021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23748" y="315468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It's federal law</a:t>
            </a:r>
            <a:endParaRPr lang="en-US" sz="1900" dirty="0"/>
          </a:p>
        </p:txBody>
      </p:sp>
      <p:sp>
        <p:nvSpPr>
          <p:cNvPr id="7" name="Text 4"/>
          <p:cNvSpPr/>
          <p:nvPr/>
        </p:nvSpPr>
        <p:spPr>
          <a:xfrm>
            <a:off x="769468" y="379476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21st Century Cures Act requires electronic visit verification for Medicaid personal care and home health visits. Every state enforces it.</a:t>
            </a:r>
            <a:endParaRPr lang="en-US" sz="1350" dirty="0"/>
          </a:p>
        </p:txBody>
      </p:sp>
      <p:sp>
        <p:nvSpPr>
          <p:cNvPr id="8" name="Shape 5"/>
          <p:cNvSpPr/>
          <p:nvPr/>
        </p:nvSpPr>
        <p:spPr>
          <a:xfrm>
            <a:off x="4335628" y="16916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EAF2F9"/>
          </a:solidFill>
          <a:ln/>
          <a:effectLst>
            <a:outerShdw sx="100000" sy="100000" kx="0" ky="0" algn="bl" rotWithShape="0" blurRad="101600" dist="25400" dir="5400000">
              <a:srgbClr val="000000">
                <a:alpha val="18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5684368" y="2103120"/>
            <a:ext cx="822960" cy="822960"/>
          </a:xfrm>
          <a:prstGeom prst="ellipse">
            <a:avLst/>
          </a:prstGeom>
          <a:solidFill>
            <a:srgbClr val="0E4D82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98337" y="2317090"/>
            <a:ext cx="395021" cy="395021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4564228" y="315468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Verified visit = paid visit</a:t>
            </a:r>
            <a:endParaRPr lang="en-US" sz="1900" dirty="0"/>
          </a:p>
        </p:txBody>
      </p:sp>
      <p:sp>
        <p:nvSpPr>
          <p:cNvPr id="12" name="Text 8"/>
          <p:cNvSpPr/>
          <p:nvPr/>
        </p:nvSpPr>
        <p:spPr>
          <a:xfrm>
            <a:off x="4609948" y="379476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Payers only pay for visits that verify. Clean punches keep payroll on time and claims out of the rework pile.</a:t>
            </a:r>
            <a:endParaRPr lang="en-US" sz="1350" dirty="0"/>
          </a:p>
        </p:txBody>
      </p:sp>
      <p:sp>
        <p:nvSpPr>
          <p:cNvPr id="13" name="Shape 9"/>
          <p:cNvSpPr/>
          <p:nvPr/>
        </p:nvSpPr>
        <p:spPr>
          <a:xfrm>
            <a:off x="8176108" y="1691640"/>
            <a:ext cx="3520440" cy="4023360"/>
          </a:xfrm>
          <a:prstGeom prst="roundRect">
            <a:avLst>
              <a:gd name="adj" fmla="val 3117"/>
            </a:avLst>
          </a:prstGeom>
          <a:solidFill>
            <a:srgbClr val="EAF2F9"/>
          </a:solidFill>
          <a:ln/>
          <a:effectLst>
            <a:outerShdw sx="100000" sy="100000" kx="0" ky="0" algn="bl" rotWithShape="0" blurRad="101600" dist="25400" dir="5400000">
              <a:srgbClr val="000000">
                <a:alpha val="18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9524848" y="2103120"/>
            <a:ext cx="822960" cy="822960"/>
          </a:xfrm>
          <a:prstGeom prst="ellipse">
            <a:avLst/>
          </a:prstGeom>
          <a:solidFill>
            <a:srgbClr val="0E4D82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817" y="2317090"/>
            <a:ext cx="395021" cy="395021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8404708" y="3154680"/>
            <a:ext cx="3063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9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protects people</a:t>
            </a:r>
            <a:endParaRPr lang="en-US" sz="1900" dirty="0"/>
          </a:p>
        </p:txBody>
      </p:sp>
      <p:sp>
        <p:nvSpPr>
          <p:cNvPr id="17" name="Text 12"/>
          <p:cNvSpPr/>
          <p:nvPr/>
        </p:nvSpPr>
        <p:spPr>
          <a:xfrm>
            <a:off x="8450428" y="3794760"/>
            <a:ext cx="29718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EVV proves care happened — protecting clients from missed care and caregivers from false accusations.</a:t>
            </a:r>
            <a:endParaRPr lang="en-US" sz="1350" dirty="0"/>
          </a:p>
        </p:txBody>
      </p:sp>
      <p:sp>
        <p:nvSpPr>
          <p:cNvPr id="18" name="Text 13"/>
          <p:cNvSpPr/>
          <p:nvPr/>
        </p:nvSpPr>
        <p:spPr>
          <a:xfrm>
            <a:off x="640080" y="5989320"/>
            <a:ext cx="108813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Translation: EVV isn't extra paperwork — it IS the timesheet.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4D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1B6CB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1B6CB0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GOLDEN RULE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“A flagged visit can be fixed.</a:t>
            </a:r>
            <a:endParaRPr lang="en-US" sz="4400" dirty="0"/>
          </a:p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missing visit may never get paid.”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one rule that solves 80% of EVV problems: always clock in and out — even when something looks wrong.</a:t>
            </a:r>
            <a:endParaRPr lang="en-US" sz="1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4D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1B6CB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1B6CB0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CAREGIVERS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1: In the field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five taps that get you paid — the HHAeXchange mobile app.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357055" y="1097280"/>
            <a:ext cx="1188720" cy="1188720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6122" y="1406347"/>
            <a:ext cx="570586" cy="570586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E4D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Clocking in: six taps, thirty seconds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822960" y="1600200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58191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600200" y="1572768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Log in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600200" y="1901952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Email + password. Trouble logging in? Fix it before your shift, not in the driveway.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2532888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600200" y="2505456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Today's Schedule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00200" y="2834640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visits for the day are listed.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3465576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34472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600200" y="343814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your visit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600200" y="3767328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Double-check it's the right patient.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22960" y="4398264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37997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600200" y="4370832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Clock In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600200" y="4700016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Clock In/Out tab.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22960" y="5330952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31266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600200" y="530352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GPS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600200" y="5632704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(Security Token only if your agency gave you a FOB device.) Be at the patient's address when you tap.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138160" y="164592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E9F5EC"/>
          </a:solidFill>
          <a:ln/>
        </p:spPr>
      </p:sp>
      <p:sp>
        <p:nvSpPr>
          <p:cNvPr id="24" name="Text 22"/>
          <p:cNvSpPr/>
          <p:nvPr/>
        </p:nvSpPr>
        <p:spPr>
          <a:xfrm>
            <a:off x="8366760" y="182880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E8E3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 GREEN TIME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8366760" y="224028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EVV verified. You're clocked in — nothing else to do.</a:t>
            </a:r>
            <a:endParaRPr lang="en-US" sz="1300" dirty="0"/>
          </a:p>
        </p:txBody>
      </p:sp>
      <p:sp>
        <p:nvSpPr>
          <p:cNvPr id="26" name="Shape 24"/>
          <p:cNvSpPr/>
          <p:nvPr/>
        </p:nvSpPr>
        <p:spPr>
          <a:xfrm>
            <a:off x="8138160" y="3840480"/>
            <a:ext cx="3383280" cy="1965960"/>
          </a:xfrm>
          <a:prstGeom prst="roundRect">
            <a:avLst>
              <a:gd name="adj" fmla="val 5581"/>
            </a:avLst>
          </a:prstGeom>
          <a:solidFill>
            <a:srgbClr val="FBEAEA"/>
          </a:solidFill>
          <a:ln/>
        </p:spPr>
      </p:sp>
      <p:sp>
        <p:nvSpPr>
          <p:cNvPr id="27" name="Text 25"/>
          <p:cNvSpPr/>
          <p:nvPr/>
        </p:nvSpPr>
        <p:spPr>
          <a:xfrm>
            <a:off x="8366760" y="402336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52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✗  RED TIME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8366760" y="4434840"/>
            <a:ext cx="29260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Location didn't verify. Your visit IS still recorded. Keep working, clock out normally, and tell your office.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E4D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Clocking out: duties, signature, done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822960" y="1600200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581912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600200" y="1572768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Clock Out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1600200" y="1901952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the visit, when care is finished.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822960" y="2532888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8" name="Text 6"/>
          <p:cNvSpPr/>
          <p:nvPr/>
        </p:nvSpPr>
        <p:spPr>
          <a:xfrm>
            <a:off x="822960" y="251460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1600200" y="2505456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 your duties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1600200" y="2834640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 done or ✗ refused (pick the reason if refused).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" y="3465576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3447288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2000" dirty="0"/>
          </a:p>
        </p:txBody>
      </p:sp>
      <p:sp>
        <p:nvSpPr>
          <p:cNvPr id="13" name="Text 11"/>
          <p:cNvSpPr/>
          <p:nvPr/>
        </p:nvSpPr>
        <p:spPr>
          <a:xfrm>
            <a:off x="1600200" y="3438144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Patient signs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600200" y="3767328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Signature or voice consent, if the app asks.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822960" y="4398264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16" name="Text 14"/>
          <p:cNvSpPr/>
          <p:nvPr/>
        </p:nvSpPr>
        <p:spPr>
          <a:xfrm>
            <a:off x="822960" y="4379976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2000" dirty="0"/>
          </a:p>
        </p:txBody>
      </p:sp>
      <p:sp>
        <p:nvSpPr>
          <p:cNvPr id="17" name="Text 15"/>
          <p:cNvSpPr/>
          <p:nvPr/>
        </p:nvSpPr>
        <p:spPr>
          <a:xfrm>
            <a:off x="1600200" y="4370832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Submit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1600200" y="4700016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Both times green = complete visit.</a:t>
            </a:r>
            <a:endParaRPr lang="en-US" sz="1300" dirty="0"/>
          </a:p>
        </p:txBody>
      </p:sp>
      <p:sp>
        <p:nvSpPr>
          <p:cNvPr id="19" name="Shape 17"/>
          <p:cNvSpPr/>
          <p:nvPr/>
        </p:nvSpPr>
        <p:spPr>
          <a:xfrm>
            <a:off x="822960" y="5330952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sp>
        <p:nvSpPr>
          <p:cNvPr id="20" name="Text 18"/>
          <p:cNvSpPr/>
          <p:nvPr/>
        </p:nvSpPr>
        <p:spPr>
          <a:xfrm>
            <a:off x="822960" y="5312664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2000" dirty="0"/>
          </a:p>
        </p:txBody>
      </p:sp>
      <p:sp>
        <p:nvSpPr>
          <p:cNvPr id="21" name="Text 19"/>
          <p:cNvSpPr/>
          <p:nvPr/>
        </p:nvSpPr>
        <p:spPr>
          <a:xfrm>
            <a:off x="1600200" y="5303520"/>
            <a:ext cx="60350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Unusual visit? Add a note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1600200" y="5632704"/>
            <a:ext cx="60350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0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+ for a text, voice, or photo note. Notes can't be edited after saving.</a:t>
            </a:r>
            <a:endParaRPr lang="en-US" sz="1300" dirty="0"/>
          </a:p>
        </p:txBody>
      </p:sp>
      <p:sp>
        <p:nvSpPr>
          <p:cNvPr id="23" name="Shape 21"/>
          <p:cNvSpPr/>
          <p:nvPr/>
        </p:nvSpPr>
        <p:spPr>
          <a:xfrm>
            <a:off x="8138160" y="1645920"/>
            <a:ext cx="3383280" cy="4160520"/>
          </a:xfrm>
          <a:prstGeom prst="roundRect">
            <a:avLst>
              <a:gd name="adj" fmla="val 3243"/>
            </a:avLst>
          </a:prstGeom>
          <a:solidFill>
            <a:srgbClr val="EAF2F9"/>
          </a:solidFill>
          <a:ln/>
        </p:spPr>
      </p:sp>
      <p:sp>
        <p:nvSpPr>
          <p:cNvPr id="24" name="Shape 22"/>
          <p:cNvSpPr/>
          <p:nvPr/>
        </p:nvSpPr>
        <p:spPr>
          <a:xfrm>
            <a:off x="9418320" y="1965960"/>
            <a:ext cx="822960" cy="822960"/>
          </a:xfrm>
          <a:prstGeom prst="ellipse">
            <a:avLst/>
          </a:prstGeom>
          <a:solidFill>
            <a:srgbClr val="0E4D82"/>
          </a:solidFill>
          <a:ln/>
        </p:spPr>
      </p:sp>
      <p:pic>
        <p:nvPicPr>
          <p:cNvPr id="2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32290" y="2179930"/>
            <a:ext cx="395021" cy="395021"/>
          </a:xfrm>
          <a:prstGeom prst="rect">
            <a:avLst/>
          </a:prstGeom>
        </p:spPr>
      </p:pic>
      <p:sp>
        <p:nvSpPr>
          <p:cNvPr id="26" name="Text 23"/>
          <p:cNvSpPr/>
          <p:nvPr/>
        </p:nvSpPr>
        <p:spPr>
          <a:xfrm>
            <a:off x="8366760" y="2971800"/>
            <a:ext cx="29260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signature is part of the job</a:t>
            </a:r>
            <a:endParaRPr lang="en-US" sz="1600" dirty="0"/>
          </a:p>
        </p:txBody>
      </p:sp>
      <p:sp>
        <p:nvSpPr>
          <p:cNvPr id="27" name="Text 24"/>
          <p:cNvSpPr/>
          <p:nvPr/>
        </p:nvSpPr>
        <p:spPr>
          <a:xfrm>
            <a:off x="8412480" y="3657600"/>
            <a:ext cx="283464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3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Client verification is how the state confirms care happened. Build it into your goodbye routine — it takes 20 seconds when it's a habit.</a:t>
            </a:r>
            <a:endParaRPr lang="en-US" sz="13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E4D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When things go wrong (they will — it's fine)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463040"/>
            <a:ext cx="5440680" cy="2286000"/>
          </a:xfrm>
          <a:prstGeom prst="roundRect">
            <a:avLst>
              <a:gd name="adj" fmla="val 4000"/>
            </a:avLst>
          </a:prstGeom>
          <a:solidFill>
            <a:srgbClr val="EAF2F9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868680" y="1691640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6081" y="1839041"/>
            <a:ext cx="272125" cy="272125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00200" y="173736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cell signal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960120" y="237744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using the app — Offline Mode saves everything and syncs when signal returns. Never skip the punch.</a:t>
            </a:r>
            <a:endParaRPr lang="en-US" sz="1250" dirty="0"/>
          </a:p>
        </p:txBody>
      </p:sp>
      <p:sp>
        <p:nvSpPr>
          <p:cNvPr id="8" name="Shape 5"/>
          <p:cNvSpPr/>
          <p:nvPr/>
        </p:nvSpPr>
        <p:spPr>
          <a:xfrm>
            <a:off x="6446520" y="1463040"/>
            <a:ext cx="5440680" cy="2286000"/>
          </a:xfrm>
          <a:prstGeom prst="roundRect">
            <a:avLst>
              <a:gd name="adj" fmla="val 4000"/>
            </a:avLst>
          </a:prstGeom>
          <a:solidFill>
            <a:srgbClr val="EAF2F9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9" name="Shape 6"/>
          <p:cNvSpPr/>
          <p:nvPr/>
        </p:nvSpPr>
        <p:spPr>
          <a:xfrm>
            <a:off x="6675120" y="1691640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10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2521" y="1839041"/>
            <a:ext cx="272125" cy="272125"/>
          </a:xfrm>
          <a:prstGeom prst="rect">
            <a:avLst/>
          </a:prstGeom>
        </p:spPr>
      </p:pic>
      <p:sp>
        <p:nvSpPr>
          <p:cNvPr id="11" name="Text 7"/>
          <p:cNvSpPr/>
          <p:nvPr/>
        </p:nvSpPr>
        <p:spPr>
          <a:xfrm>
            <a:off x="7406640" y="173736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 (failed) EVV</a:t>
            </a:r>
            <a:endParaRPr lang="en-US" sz="1550" dirty="0"/>
          </a:p>
        </p:txBody>
      </p:sp>
      <p:sp>
        <p:nvSpPr>
          <p:cNvPr id="12" name="Text 8"/>
          <p:cNvSpPr/>
          <p:nvPr/>
        </p:nvSpPr>
        <p:spPr>
          <a:xfrm>
            <a:off x="6766560" y="237744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visit still recorded. Finish normally, clock out, message the office so they can clear the exception.</a:t>
            </a:r>
            <a:endParaRPr lang="en-US" sz="1250" dirty="0"/>
          </a:p>
        </p:txBody>
      </p:sp>
      <p:sp>
        <p:nvSpPr>
          <p:cNvPr id="13" name="Shape 9"/>
          <p:cNvSpPr/>
          <p:nvPr/>
        </p:nvSpPr>
        <p:spPr>
          <a:xfrm>
            <a:off x="640080" y="4069080"/>
            <a:ext cx="5440680" cy="2286000"/>
          </a:xfrm>
          <a:prstGeom prst="roundRect">
            <a:avLst>
              <a:gd name="adj" fmla="val 4000"/>
            </a:avLst>
          </a:prstGeom>
          <a:solidFill>
            <a:srgbClr val="EAF2F9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4" name="Shape 10"/>
          <p:cNvSpPr/>
          <p:nvPr/>
        </p:nvSpPr>
        <p:spPr>
          <a:xfrm>
            <a:off x="868680" y="4297680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1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6081" y="4445081"/>
            <a:ext cx="272125" cy="272125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600200" y="434340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Forgot to clock in/out</a:t>
            </a:r>
            <a:endParaRPr lang="en-US" sz="1550" dirty="0"/>
          </a:p>
        </p:txBody>
      </p:sp>
      <p:sp>
        <p:nvSpPr>
          <p:cNvPr id="17" name="Text 12"/>
          <p:cNvSpPr/>
          <p:nvPr/>
        </p:nvSpPr>
        <p:spPr>
          <a:xfrm>
            <a:off x="960120" y="498348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Tap the edit icon under the blank time to request a Time Correction. Patient signs; office approves. Orange → green.</a:t>
            </a:r>
            <a:endParaRPr lang="en-US" sz="1250" dirty="0"/>
          </a:p>
        </p:txBody>
      </p:sp>
      <p:sp>
        <p:nvSpPr>
          <p:cNvPr id="18" name="Shape 13"/>
          <p:cNvSpPr/>
          <p:nvPr/>
        </p:nvSpPr>
        <p:spPr>
          <a:xfrm>
            <a:off x="6446520" y="4069080"/>
            <a:ext cx="5440680" cy="2286000"/>
          </a:xfrm>
          <a:prstGeom prst="roundRect">
            <a:avLst>
              <a:gd name="adj" fmla="val 4000"/>
            </a:avLst>
          </a:prstGeom>
          <a:solidFill>
            <a:srgbClr val="EAF2F9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9" name="Shape 14"/>
          <p:cNvSpPr/>
          <p:nvPr/>
        </p:nvSpPr>
        <p:spPr>
          <a:xfrm>
            <a:off x="6675120" y="4297680"/>
            <a:ext cx="566928" cy="566928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20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2521" y="4445081"/>
            <a:ext cx="272125" cy="272125"/>
          </a:xfrm>
          <a:prstGeom prst="rect">
            <a:avLst/>
          </a:prstGeom>
        </p:spPr>
      </p:pic>
      <p:sp>
        <p:nvSpPr>
          <p:cNvPr id="21" name="Text 15"/>
          <p:cNvSpPr/>
          <p:nvPr/>
        </p:nvSpPr>
        <p:spPr>
          <a:xfrm>
            <a:off x="7406640" y="4343400"/>
            <a:ext cx="425196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not on schedule</a:t>
            </a:r>
            <a:endParaRPr lang="en-US" sz="1550" dirty="0"/>
          </a:p>
        </p:txBody>
      </p:sp>
      <p:sp>
        <p:nvSpPr>
          <p:cNvPr id="22" name="Text 16"/>
          <p:cNvSpPr/>
          <p:nvPr/>
        </p:nvSpPr>
        <p:spPr>
          <a:xfrm>
            <a:off x="6766560" y="4983480"/>
            <a:ext cx="480060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5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Unscheduled Visit if your agency allows it — or call the office first. Never clock into the wrong visit.</a:t>
            </a:r>
            <a:endParaRPr lang="en-US" sz="12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4D82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168335" y="-2194560"/>
            <a:ext cx="5852160" cy="5852160"/>
          </a:xfrm>
          <a:prstGeom prst="ellipse">
            <a:avLst/>
          </a:prstGeom>
          <a:solidFill>
            <a:srgbClr val="1B6CB0">
              <a:alpha val="22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2011680" y="3749040"/>
            <a:ext cx="4937760" cy="4937760"/>
          </a:xfrm>
          <a:prstGeom prst="ellipse">
            <a:avLst/>
          </a:prstGeom>
          <a:solidFill>
            <a:srgbClr val="1B6CB0">
              <a:alpha val="16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1920240"/>
            <a:ext cx="10515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spc="300" kern="0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OFFICE STAFF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2331720"/>
            <a:ext cx="105156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Part 2: In the office</a:t>
            </a:r>
            <a:endParaRPr lang="en-US" sz="4400" dirty="0"/>
          </a:p>
        </p:txBody>
      </p:sp>
      <p:sp>
        <p:nvSpPr>
          <p:cNvPr id="6" name="Text 4"/>
          <p:cNvSpPr/>
          <p:nvPr/>
        </p:nvSpPr>
        <p:spPr>
          <a:xfrm>
            <a:off x="822960" y="4069080"/>
            <a:ext cx="9692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80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Dashboard, Visit Maintenance, and Prebilling — the pipeline, the rhythm, the fixes.</a:t>
            </a:r>
            <a:endParaRPr lang="en-US" sz="1800" dirty="0"/>
          </a:p>
        </p:txBody>
      </p:sp>
      <p:sp>
        <p:nvSpPr>
          <p:cNvPr id="7" name="Shape 5"/>
          <p:cNvSpPr/>
          <p:nvPr/>
        </p:nvSpPr>
        <p:spPr>
          <a:xfrm>
            <a:off x="9357055" y="1097280"/>
            <a:ext cx="1188720" cy="1188720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666122" y="1406347"/>
            <a:ext cx="570586" cy="57058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411480"/>
            <a:ext cx="108813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E4D82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a visit becomes a paycheck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640080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EAF2F9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4" name="Shape 2"/>
          <p:cNvSpPr/>
          <p:nvPr/>
        </p:nvSpPr>
        <p:spPr>
          <a:xfrm>
            <a:off x="1458468" y="2084832"/>
            <a:ext cx="694944" cy="694944"/>
          </a:xfrm>
          <a:prstGeom prst="ellipse">
            <a:avLst/>
          </a:prstGeom>
          <a:solidFill>
            <a:srgbClr val="0E4D82"/>
          </a:solidFill>
          <a:ln/>
        </p:spPr>
      </p:sp>
      <p:pic>
        <p:nvPicPr>
          <p:cNvPr id="5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9153" y="2265517"/>
            <a:ext cx="333573" cy="333573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9808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Caregiver punch</a:t>
            </a:r>
            <a:endParaRPr lang="en-US" sz="1450" dirty="0"/>
          </a:p>
        </p:txBody>
      </p:sp>
      <p:sp>
        <p:nvSpPr>
          <p:cNvPr id="7" name="Text 4"/>
          <p:cNvSpPr/>
          <p:nvPr/>
        </p:nvSpPr>
        <p:spPr>
          <a:xfrm>
            <a:off x="777240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EVV captured in the field</a:t>
            </a:r>
            <a:endParaRPr lang="en-US" sz="1050" dirty="0"/>
          </a:p>
        </p:txBody>
      </p:sp>
      <p:sp>
        <p:nvSpPr>
          <p:cNvPr id="8" name="Text 5"/>
          <p:cNvSpPr/>
          <p:nvPr/>
        </p:nvSpPr>
        <p:spPr>
          <a:xfrm>
            <a:off x="2916936" y="2697480"/>
            <a:ext cx="-496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9" name="Shape 6"/>
          <p:cNvSpPr/>
          <p:nvPr/>
        </p:nvSpPr>
        <p:spPr>
          <a:xfrm>
            <a:off x="2785034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EAF2F9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3603422" y="2084832"/>
            <a:ext cx="694944" cy="694944"/>
          </a:xfrm>
          <a:prstGeom prst="ellipse">
            <a:avLst/>
          </a:prstGeom>
          <a:solidFill>
            <a:srgbClr val="0E4D82"/>
          </a:solidFill>
          <a:ln/>
        </p:spPr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84107" y="2265517"/>
            <a:ext cx="333573" cy="333573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2894762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Dashboard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2922194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Unmatched or failed EVV lands here — link or reject</a:t>
            </a:r>
            <a:endParaRPr lang="en-US" sz="1050" dirty="0"/>
          </a:p>
        </p:txBody>
      </p:sp>
      <p:sp>
        <p:nvSpPr>
          <p:cNvPr id="14" name="Text 10"/>
          <p:cNvSpPr/>
          <p:nvPr/>
        </p:nvSpPr>
        <p:spPr>
          <a:xfrm>
            <a:off x="5061890" y="2697480"/>
            <a:ext cx="-496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15" name="Shape 11"/>
          <p:cNvSpPr/>
          <p:nvPr/>
        </p:nvSpPr>
        <p:spPr>
          <a:xfrm>
            <a:off x="4929988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EAF2F9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16" name="Shape 12"/>
          <p:cNvSpPr/>
          <p:nvPr/>
        </p:nvSpPr>
        <p:spPr>
          <a:xfrm>
            <a:off x="5748376" y="2084832"/>
            <a:ext cx="694944" cy="694944"/>
          </a:xfrm>
          <a:prstGeom prst="ellipse">
            <a:avLst/>
          </a:prstGeom>
          <a:solidFill>
            <a:srgbClr val="0E4D82"/>
          </a:solidFill>
          <a:ln/>
        </p:spPr>
      </p:sp>
      <p:pic>
        <p:nvPicPr>
          <p:cNvPr id="17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29061" y="2265517"/>
            <a:ext cx="333573" cy="333573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5039716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Visit Maintenance</a:t>
            </a:r>
            <a:endParaRPr lang="en-US" sz="1450" dirty="0"/>
          </a:p>
        </p:txBody>
      </p:sp>
      <p:sp>
        <p:nvSpPr>
          <p:cNvPr id="19" name="Text 14"/>
          <p:cNvSpPr/>
          <p:nvPr/>
        </p:nvSpPr>
        <p:spPr>
          <a:xfrm>
            <a:off x="5067148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times, codes, duties, auths</a:t>
            </a:r>
            <a:endParaRPr lang="en-US" sz="1050" dirty="0"/>
          </a:p>
        </p:txBody>
      </p:sp>
      <p:sp>
        <p:nvSpPr>
          <p:cNvPr id="20" name="Text 15"/>
          <p:cNvSpPr/>
          <p:nvPr/>
        </p:nvSpPr>
        <p:spPr>
          <a:xfrm>
            <a:off x="7206844" y="2697480"/>
            <a:ext cx="-496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21" name="Shape 16"/>
          <p:cNvSpPr/>
          <p:nvPr/>
        </p:nvSpPr>
        <p:spPr>
          <a:xfrm>
            <a:off x="7074941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EAF2F9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2" name="Shape 17"/>
          <p:cNvSpPr/>
          <p:nvPr/>
        </p:nvSpPr>
        <p:spPr>
          <a:xfrm>
            <a:off x="7893329" y="2084832"/>
            <a:ext cx="694944" cy="694944"/>
          </a:xfrm>
          <a:prstGeom prst="ellipse">
            <a:avLst/>
          </a:prstGeom>
          <a:solidFill>
            <a:srgbClr val="0E4D82"/>
          </a:solidFill>
          <a:ln/>
        </p:spPr>
      </p:sp>
      <p:pic>
        <p:nvPicPr>
          <p:cNvPr id="23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74015" y="2265517"/>
            <a:ext cx="333573" cy="333573"/>
          </a:xfrm>
          <a:prstGeom prst="rect">
            <a:avLst/>
          </a:prstGeom>
        </p:spPr>
      </p:pic>
      <p:sp>
        <p:nvSpPr>
          <p:cNvPr id="24" name="Text 18"/>
          <p:cNvSpPr/>
          <p:nvPr/>
        </p:nvSpPr>
        <p:spPr>
          <a:xfrm>
            <a:off x="7184669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Prebilling Review</a:t>
            </a:r>
            <a:endParaRPr lang="en-US" sz="1450" dirty="0"/>
          </a:p>
        </p:txBody>
      </p:sp>
      <p:sp>
        <p:nvSpPr>
          <p:cNvPr id="25" name="Text 19"/>
          <p:cNvSpPr/>
          <p:nvPr/>
        </p:nvSpPr>
        <p:spPr>
          <a:xfrm>
            <a:off x="7212101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57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quality gate — holds block invoicing</a:t>
            </a:r>
            <a:endParaRPr lang="en-US" sz="1050" dirty="0"/>
          </a:p>
        </p:txBody>
      </p:sp>
      <p:sp>
        <p:nvSpPr>
          <p:cNvPr id="26" name="Text 20"/>
          <p:cNvSpPr/>
          <p:nvPr/>
        </p:nvSpPr>
        <p:spPr>
          <a:xfrm>
            <a:off x="9351797" y="2697480"/>
            <a:ext cx="-49606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600" b="1" dirty="0">
                <a:solidFill>
                  <a:srgbClr val="E871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2600" dirty="0"/>
          </a:p>
        </p:txBody>
      </p:sp>
      <p:sp>
        <p:nvSpPr>
          <p:cNvPr id="27" name="Shape 21"/>
          <p:cNvSpPr/>
          <p:nvPr/>
        </p:nvSpPr>
        <p:spPr>
          <a:xfrm>
            <a:off x="9219895" y="1828800"/>
            <a:ext cx="2331720" cy="2286000"/>
          </a:xfrm>
          <a:prstGeom prst="roundRect">
            <a:avLst>
              <a:gd name="adj" fmla="val 4800"/>
            </a:avLst>
          </a:prstGeom>
          <a:solidFill>
            <a:srgbClr val="0E4D82"/>
          </a:solidFill>
          <a:ln/>
          <a:effectLst>
            <a:outerShdw sx="100000" sy="100000" kx="0" ky="0" algn="bl" rotWithShape="0" blurRad="76200" dist="25400" dir="5400000">
              <a:srgbClr val="000000">
                <a:alpha val="15000"/>
              </a:srgbClr>
            </a:outerShdw>
          </a:effectLst>
        </p:spPr>
      </p:sp>
      <p:sp>
        <p:nvSpPr>
          <p:cNvPr id="28" name="Shape 22"/>
          <p:cNvSpPr/>
          <p:nvPr/>
        </p:nvSpPr>
        <p:spPr>
          <a:xfrm>
            <a:off x="10038283" y="2084832"/>
            <a:ext cx="694944" cy="694944"/>
          </a:xfrm>
          <a:prstGeom prst="ellipse">
            <a:avLst/>
          </a:prstGeom>
          <a:solidFill>
            <a:srgbClr val="1B6CB0"/>
          </a:solidFill>
          <a:ln/>
        </p:spPr>
      </p:sp>
      <p:pic>
        <p:nvPicPr>
          <p:cNvPr id="29" name="Image 4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218969" y="2265517"/>
            <a:ext cx="333573" cy="333573"/>
          </a:xfrm>
          <a:prstGeom prst="rect">
            <a:avLst/>
          </a:prstGeom>
        </p:spPr>
      </p:pic>
      <p:sp>
        <p:nvSpPr>
          <p:cNvPr id="30" name="Text 23"/>
          <p:cNvSpPr/>
          <p:nvPr/>
        </p:nvSpPr>
        <p:spPr>
          <a:xfrm>
            <a:off x="9329623" y="2880360"/>
            <a:ext cx="2112264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Billing</a:t>
            </a:r>
            <a:endParaRPr lang="en-US" sz="1450" dirty="0"/>
          </a:p>
        </p:txBody>
      </p:sp>
      <p:sp>
        <p:nvSpPr>
          <p:cNvPr id="31" name="Text 24"/>
          <p:cNvSpPr/>
          <p:nvPr/>
        </p:nvSpPr>
        <p:spPr>
          <a:xfrm>
            <a:off x="9357055" y="3429000"/>
            <a:ext cx="20574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buNone/>
            </a:pPr>
            <a:r>
              <a:rPr lang="en-US" sz="1050" dirty="0">
                <a:solidFill>
                  <a:srgbClr val="D8E2E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Clean visits become claims</a:t>
            </a:r>
            <a:endParaRPr lang="en-US" sz="1050" dirty="0"/>
          </a:p>
        </p:txBody>
      </p:sp>
      <p:sp>
        <p:nvSpPr>
          <p:cNvPr id="32" name="Shape 25"/>
          <p:cNvSpPr/>
          <p:nvPr/>
        </p:nvSpPr>
        <p:spPr>
          <a:xfrm>
            <a:off x="1463040" y="4709160"/>
            <a:ext cx="9235440" cy="1234440"/>
          </a:xfrm>
          <a:prstGeom prst="roundRect">
            <a:avLst>
              <a:gd name="adj" fmla="val 7407"/>
            </a:avLst>
          </a:prstGeom>
          <a:solidFill>
            <a:srgbClr val="FDF4E3"/>
          </a:solidFill>
          <a:ln/>
        </p:spPr>
      </p:sp>
      <p:sp>
        <p:nvSpPr>
          <p:cNvPr id="33" name="Text 26"/>
          <p:cNvSpPr/>
          <p:nvPr/>
        </p:nvSpPr>
        <p:spPr>
          <a:xfrm>
            <a:off x="1737360" y="4846320"/>
            <a:ext cx="86868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E4D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job in one sentence:  </a:t>
            </a:r>
            <a:pPr indent="0" marL="0">
              <a:buNone/>
            </a:pPr>
            <a:r>
              <a:rPr lang="en-US" sz="1500" dirty="0">
                <a:solidFill>
                  <a:srgbClr val="22222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visit ends each day either confirmed (green) or actively being worked. Visits nobody is watching become month-end write-offs.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2026-07-16T23:47:55Z</dcterms:created>
  <dcterms:modified xsi:type="dcterms:W3CDTF">2026-07-16T23:47:55Z</dcterms:modified>
</cp:coreProperties>
</file>