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Welcome. Today we make Sandata painless: caregivers first, then office staff. Everything maps to the printed cheat sheets and guides you received.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rhythm matters more than the tool. Fifteen minutes every morning beats four hours at month-end — and problems are fixable while memories are fresh.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one real example from your own agency for each row if you have them — recognition beats memorization.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compliance heart of the training. Reason codes and notes are audit trail, not paperwork theater.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with the quiz module for retention. Leave the cheat sheets with attendees.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Frame EVV as the timesheet, not surveillance. If it doesn't verify, someone in the office has to touch it by hand.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Pause here. Most EVV failures are caregivers skipping the punch because 'the app looked broken.' The app almost never loses a punch — offline mode works.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Hand out the one-page cheat sheet before this section.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Demo live on a phone if you can. Emphasize: be AT the address when you tap — GPS captures at the moment of the tap.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the client can't or won't verify, complete the visit anyway and tell the office — an honest exception beats a shortcut. Never sign for a client.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four scenarios cover nearly every panicked caregiver call. The theme: honest punches plus a quick call to the office beat every workaround.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Caregivers can be dismissed here if you split sessions. Hand out the office staff guide.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Fix vs. acknowledge: some exceptions get corrected with real data (a manual call with the true time); others are acknowledged as known-and-explained (a legitimate community visit). Both need the right reason code.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595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168335" y="-2194560"/>
            <a:ext cx="5852160" cy="5852160"/>
          </a:xfrm>
          <a:prstGeom prst="ellipse">
            <a:avLst/>
          </a:prstGeom>
          <a:solidFill>
            <a:srgbClr val="0E7C7B">
              <a:alpha val="2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2011680" y="3749040"/>
            <a:ext cx="4937760" cy="4937760"/>
          </a:xfrm>
          <a:prstGeom prst="ellipse">
            <a:avLst/>
          </a:prstGeom>
          <a:solidFill>
            <a:srgbClr val="0E7C7B">
              <a:alpha val="16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92024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300" kern="0" dirty="0">
                <a:solidFill>
                  <a:srgbClr val="E8A0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EVV MADE SIMPLE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22960" y="2331720"/>
            <a:ext cx="105156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Sandata, Without the Headache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822960" y="4069080"/>
            <a:ext cx="96926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D8E2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Practical EVV training for caregivers and office staff — check in, check out, fix what breaks, get paid.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22960" y="608076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FB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Agency training series · Last verified: July 2026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9814255" y="4480560"/>
            <a:ext cx="1371600" cy="1371600"/>
          </a:xfrm>
          <a:prstGeom prst="ellipse">
            <a:avLst/>
          </a:prstGeom>
          <a:solidFill>
            <a:srgbClr val="0E7C7B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70871" y="4837176"/>
            <a:ext cx="658368" cy="65836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A595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daily rhythm that prevents month-end pain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777240" y="1463040"/>
            <a:ext cx="731520" cy="731520"/>
          </a:xfrm>
          <a:prstGeom prst="ellipse">
            <a:avLst/>
          </a:prstGeom>
          <a:solidFill>
            <a:srgbClr val="0E7C7B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7435" y="1653235"/>
            <a:ext cx="351130" cy="35113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783080" y="1481328"/>
            <a:ext cx="2834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59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Morning · 15 min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4709160" y="1417320"/>
            <a:ext cx="67665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Dashboard first: Unknown Client and Unknown Employee counts are the loudest alarms — usually an ID typo or an offline visit missing its client. Clear them first.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777240" y="2670048"/>
            <a:ext cx="731520" cy="731520"/>
          </a:xfrm>
          <a:prstGeom prst="ellipse">
            <a:avLst/>
          </a:prstGeom>
          <a:solidFill>
            <a:srgbClr val="0E7C7B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435" y="2860243"/>
            <a:ext cx="351130" cy="35113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783080" y="2688336"/>
            <a:ext cx="2834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59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Midday · 10 min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4709160" y="2624328"/>
            <a:ext cx="67665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Scan Visit Maintenance for today's Visits Without In-Call — a morning visit with no check-in may be a no-show. Call the caregiver now.</a:t>
            </a:r>
            <a:endParaRPr lang="en-US" sz="1300" dirty="0"/>
          </a:p>
        </p:txBody>
      </p:sp>
      <p:sp>
        <p:nvSpPr>
          <p:cNvPr id="11" name="Shape 7"/>
          <p:cNvSpPr/>
          <p:nvPr/>
        </p:nvSpPr>
        <p:spPr>
          <a:xfrm>
            <a:off x="777240" y="3877056"/>
            <a:ext cx="731520" cy="731520"/>
          </a:xfrm>
          <a:prstGeom prst="ellipse">
            <a:avLst/>
          </a:prstGeom>
          <a:solidFill>
            <a:srgbClr val="0E7C7B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435" y="4067251"/>
            <a:ext cx="351130" cy="35113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783080" y="3895344"/>
            <a:ext cx="2834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59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 of day · 15 min</a:t>
            </a:r>
            <a:endParaRPr lang="en-US" sz="1600" dirty="0"/>
          </a:p>
        </p:txBody>
      </p:sp>
      <p:sp>
        <p:nvSpPr>
          <p:cNvPr id="14" name="Text 9"/>
          <p:cNvSpPr/>
          <p:nvPr/>
        </p:nvSpPr>
        <p:spPr>
          <a:xfrm>
            <a:off x="4709160" y="3831336"/>
            <a:ext cx="67665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 the day's red dots. End each day with only visits that genuinely need next-day follow-up.</a:t>
            </a:r>
            <a:endParaRPr lang="en-US" sz="1300" dirty="0"/>
          </a:p>
        </p:txBody>
      </p:sp>
      <p:sp>
        <p:nvSpPr>
          <p:cNvPr id="15" name="Shape 10"/>
          <p:cNvSpPr/>
          <p:nvPr/>
        </p:nvSpPr>
        <p:spPr>
          <a:xfrm>
            <a:off x="777240" y="5084064"/>
            <a:ext cx="731520" cy="731520"/>
          </a:xfrm>
          <a:prstGeom prst="ellipse">
            <a:avLst/>
          </a:prstGeom>
          <a:solidFill>
            <a:srgbClr val="0E7C7B"/>
          </a:solidFill>
          <a:ln/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7435" y="5274259"/>
            <a:ext cx="351130" cy="35113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783080" y="5102352"/>
            <a:ext cx="2834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59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 · 30 min</a:t>
            </a:r>
            <a:endParaRPr lang="en-US" sz="1600" dirty="0"/>
          </a:p>
        </p:txBody>
      </p:sp>
      <p:sp>
        <p:nvSpPr>
          <p:cNvPr id="18" name="Text 12"/>
          <p:cNvSpPr/>
          <p:nvPr/>
        </p:nvSpPr>
        <p:spPr>
          <a:xfrm>
            <a:off x="4709160" y="5038344"/>
            <a:ext cx="67665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the exception report and look for patterns — same caregiver, same client, same exception. Check your verification rate against your state's target.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A595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Visit Maintenance greatest hits</a:t>
            </a:r>
            <a:endParaRPr lang="en-US" sz="34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417320"/>
          <a:ext cx="10881360" cy="914400"/>
        </p:xfrm>
        <a:graphic>
          <a:graphicData uri="http://schemas.openxmlformats.org/drawingml/2006/table">
            <a:tbl>
              <a:tblPr/>
              <a:tblGrid>
                <a:gridCol w="2651760"/>
                <a:gridCol w="3840480"/>
                <a:gridCol w="438912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you see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t">
                    <a:lnL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595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usually happened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t">
                    <a:lnL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595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fix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t">
                    <a:lnL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595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A595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Unknown Client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t">
                    <a:lnL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4F3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Client ID typo, or an offline visit where the client wasn't filled in.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t">
                    <a:lnL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4F3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Open the visit, attach the correct client, select the reason code, save.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t">
                    <a:lnL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4F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A595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Unknown Employee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t">
                    <a:lnL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Punch can't match an employee record — new hire not set up, or Mobile App User flag off.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t">
                    <a:lnL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Attach the correct employee; fix the employee record so it doesn't recur.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t">
                    <a:lnL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A595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Visit Without In-Call / Out-Call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t">
                    <a:lnL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4F3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Caregiver forgot to check in/out, or the phone died.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t">
                    <a:lnL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4F3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Check Merge Calls first for a stray matching call; otherwise add a manual call with the confirmed true time + reason code.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t">
                    <a:lnL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4F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A595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Unmatched / unauthorized service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t">
                    <a:lnL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Service delivered doesn't match what's on file or authorized.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t">
                    <a:lnL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Verify what was actually delivered; correct the visit's service or fix the client's service/auth setup.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t">
                    <a:lnL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A595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Missing client verification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t">
                    <a:lnL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4F3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Client didn't sign or record voice consent at check-out.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t">
                    <a:lnL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4F3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Acknowledge with the right reason code and document per state rules; coach the hand-off if it's one caregiver repeatedly.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t">
                    <a:lnL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4F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595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168335" y="-2194560"/>
            <a:ext cx="5852160" cy="5852160"/>
          </a:xfrm>
          <a:prstGeom prst="ellipse">
            <a:avLst/>
          </a:prstGeom>
          <a:solidFill>
            <a:srgbClr val="0E7C7B">
              <a:alpha val="2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2011680" y="3749040"/>
            <a:ext cx="4937760" cy="4937760"/>
          </a:xfrm>
          <a:prstGeom prst="ellipse">
            <a:avLst/>
          </a:prstGeom>
          <a:solidFill>
            <a:srgbClr val="0E7C7B">
              <a:alpha val="16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92024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300" kern="0" dirty="0">
                <a:solidFill>
                  <a:srgbClr val="E8A0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INTEGRITY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22960" y="2331720"/>
            <a:ext cx="105156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“The system records what happened.</a:t>
            </a:r>
            <a:endParaRPr lang="en-US" sz="4400" dirty="0"/>
          </a:p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 record why.”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822960" y="4069080"/>
            <a:ext cx="96926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D8E2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manual correction should be one your agency could comfortably explain in a state audit: real times, real reasons, documented. Never invent a punch to make a visit bill.</a:t>
            </a:r>
            <a:endParaRPr lang="en-US" sz="1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A595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Wrap-up: what to remember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777240" y="1554480"/>
            <a:ext cx="658368" cy="658368"/>
          </a:xfrm>
          <a:prstGeom prst="ellipse">
            <a:avLst/>
          </a:prstGeom>
          <a:solidFill>
            <a:srgbClr val="0E7C7B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8416" y="1725656"/>
            <a:ext cx="316017" cy="31601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691640" y="1481328"/>
            <a:ext cx="96926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Caregivers: check in and out every time, at the client's location — the app works offline, and passwords reset in two minutes.</a:t>
            </a:r>
            <a:endParaRPr lang="en-US" sz="1500" dirty="0"/>
          </a:p>
        </p:txBody>
      </p:sp>
      <p:sp>
        <p:nvSpPr>
          <p:cNvPr id="6" name="Shape 3"/>
          <p:cNvSpPr/>
          <p:nvPr/>
        </p:nvSpPr>
        <p:spPr>
          <a:xfrm>
            <a:off x="777240" y="2606040"/>
            <a:ext cx="658368" cy="658368"/>
          </a:xfrm>
          <a:prstGeom prst="ellipse">
            <a:avLst/>
          </a:prstGeom>
          <a:solidFill>
            <a:srgbClr val="0E7C7B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416" y="2777216"/>
            <a:ext cx="316017" cy="31601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691640" y="2532888"/>
            <a:ext cx="96926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Office: dashboard every morning, red dots worked daily, reason codes that tell the truth.</a:t>
            </a:r>
            <a:endParaRPr lang="en-US" sz="1500" dirty="0"/>
          </a:p>
        </p:txBody>
      </p:sp>
      <p:sp>
        <p:nvSpPr>
          <p:cNvPr id="9" name="Shape 5"/>
          <p:cNvSpPr/>
          <p:nvPr/>
        </p:nvSpPr>
        <p:spPr>
          <a:xfrm>
            <a:off x="777240" y="3657600"/>
            <a:ext cx="658368" cy="658368"/>
          </a:xfrm>
          <a:prstGeom prst="ellipse">
            <a:avLst/>
          </a:prstGeom>
          <a:solidFill>
            <a:srgbClr val="0E7C7B"/>
          </a:solidFill>
          <a:ln/>
        </p:spPr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16" y="3828776"/>
            <a:ext cx="316017" cy="316017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691640" y="3584448"/>
            <a:ext cx="96926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Half of exceptions are born in stale records — keep clients, addresses, and employee setups current.</a:t>
            </a:r>
            <a:endParaRPr lang="en-US" sz="1500" dirty="0"/>
          </a:p>
        </p:txBody>
      </p:sp>
      <p:sp>
        <p:nvSpPr>
          <p:cNvPr id="12" name="Shape 7"/>
          <p:cNvSpPr/>
          <p:nvPr/>
        </p:nvSpPr>
        <p:spPr>
          <a:xfrm>
            <a:off x="777240" y="4709160"/>
            <a:ext cx="658368" cy="658368"/>
          </a:xfrm>
          <a:prstGeom prst="ellipse">
            <a:avLst/>
          </a:prstGeom>
          <a:solidFill>
            <a:srgbClr val="E8A013"/>
          </a:solidFill>
          <a:ln/>
        </p:spPr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8416" y="4880336"/>
            <a:ext cx="316017" cy="316017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691640" y="4636008"/>
            <a:ext cx="96926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 the loop: recurring exceptions are coaching conversations, not data entry.</a:t>
            </a:r>
            <a:endParaRPr lang="en-US" sz="1500" dirty="0"/>
          </a:p>
        </p:txBody>
      </p:sp>
      <p:sp>
        <p:nvSpPr>
          <p:cNvPr id="15" name="Text 9"/>
          <p:cNvSpPr/>
          <p:nvPr/>
        </p:nvSpPr>
        <p:spPr>
          <a:xfrm>
            <a:off x="640080" y="603504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5A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Next: hands-on practice with the interactive scenario quiz.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A595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EVV exists (and why we care)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495148" y="1691640"/>
            <a:ext cx="3520440" cy="4023360"/>
          </a:xfrm>
          <a:prstGeom prst="roundRect">
            <a:avLst>
              <a:gd name="adj" fmla="val 3117"/>
            </a:avLst>
          </a:prstGeom>
          <a:solidFill>
            <a:srgbClr val="E9F4F3"/>
          </a:solidFill>
          <a:ln/>
          <a:effectLst>
            <a:outerShdw sx="100000" sy="100000" kx="0" ky="0" algn="bl" rotWithShape="0" blurRad="101600" dist="25400" dir="5400000">
              <a:srgbClr val="000000">
                <a:alpha val="18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1843888" y="2103120"/>
            <a:ext cx="822960" cy="822960"/>
          </a:xfrm>
          <a:prstGeom prst="ellipse">
            <a:avLst/>
          </a:prstGeom>
          <a:solidFill>
            <a:srgbClr val="0A5958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57857" y="2317090"/>
            <a:ext cx="395021" cy="39502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23748" y="3154680"/>
            <a:ext cx="3063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A59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It's federal law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769468" y="3794760"/>
            <a:ext cx="29718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21st Century Cures Act requires electronic visit verification for Medicaid personal care and home health visits. Every state enforces it.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4335628" y="1691640"/>
            <a:ext cx="3520440" cy="4023360"/>
          </a:xfrm>
          <a:prstGeom prst="roundRect">
            <a:avLst>
              <a:gd name="adj" fmla="val 3117"/>
            </a:avLst>
          </a:prstGeom>
          <a:solidFill>
            <a:srgbClr val="E9F4F3"/>
          </a:solidFill>
          <a:ln/>
          <a:effectLst>
            <a:outerShdw sx="100000" sy="100000" kx="0" ky="0" algn="bl" rotWithShape="0" blurRad="101600" dist="25400" dir="5400000">
              <a:srgbClr val="000000">
                <a:alpha val="18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5684368" y="2103120"/>
            <a:ext cx="822960" cy="822960"/>
          </a:xfrm>
          <a:prstGeom prst="ellipse">
            <a:avLst/>
          </a:prstGeom>
          <a:solidFill>
            <a:srgbClr val="0A5958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8337" y="2317090"/>
            <a:ext cx="395021" cy="395021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564228" y="3154680"/>
            <a:ext cx="3063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A59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Verified visit = paid visit</a:t>
            </a:r>
            <a:endParaRPr lang="en-US" sz="1900" dirty="0"/>
          </a:p>
        </p:txBody>
      </p:sp>
      <p:sp>
        <p:nvSpPr>
          <p:cNvPr id="12" name="Text 8"/>
          <p:cNvSpPr/>
          <p:nvPr/>
        </p:nvSpPr>
        <p:spPr>
          <a:xfrm>
            <a:off x="4609948" y="3794760"/>
            <a:ext cx="29718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Payers only pay for visits that verify. Clean punches keep payroll on time and claims out of the rework pile.</a:t>
            </a:r>
            <a:endParaRPr lang="en-US" sz="1350" dirty="0"/>
          </a:p>
        </p:txBody>
      </p:sp>
      <p:sp>
        <p:nvSpPr>
          <p:cNvPr id="13" name="Shape 9"/>
          <p:cNvSpPr/>
          <p:nvPr/>
        </p:nvSpPr>
        <p:spPr>
          <a:xfrm>
            <a:off x="8176108" y="1691640"/>
            <a:ext cx="3520440" cy="4023360"/>
          </a:xfrm>
          <a:prstGeom prst="roundRect">
            <a:avLst>
              <a:gd name="adj" fmla="val 3117"/>
            </a:avLst>
          </a:prstGeom>
          <a:solidFill>
            <a:srgbClr val="E9F4F3"/>
          </a:solidFill>
          <a:ln/>
          <a:effectLst>
            <a:outerShdw sx="100000" sy="100000" kx="0" ky="0" algn="bl" rotWithShape="0" blurRad="101600" dist="25400" dir="5400000">
              <a:srgbClr val="000000">
                <a:alpha val="18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9524848" y="2103120"/>
            <a:ext cx="822960" cy="822960"/>
          </a:xfrm>
          <a:prstGeom prst="ellipse">
            <a:avLst/>
          </a:prstGeom>
          <a:solidFill>
            <a:srgbClr val="0A5958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8817" y="2317090"/>
            <a:ext cx="395021" cy="395021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8404708" y="3154680"/>
            <a:ext cx="3063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A59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protects people</a:t>
            </a:r>
            <a:endParaRPr lang="en-US" sz="1900" dirty="0"/>
          </a:p>
        </p:txBody>
      </p:sp>
      <p:sp>
        <p:nvSpPr>
          <p:cNvPr id="17" name="Text 12"/>
          <p:cNvSpPr/>
          <p:nvPr/>
        </p:nvSpPr>
        <p:spPr>
          <a:xfrm>
            <a:off x="8450428" y="3794760"/>
            <a:ext cx="29718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EVV proves care happened — protecting clients from missed care and caregivers from false accusations.</a:t>
            </a:r>
            <a:endParaRPr lang="en-US" sz="1350" dirty="0"/>
          </a:p>
        </p:txBody>
      </p:sp>
      <p:sp>
        <p:nvSpPr>
          <p:cNvPr id="18" name="Text 13"/>
          <p:cNvSpPr/>
          <p:nvPr/>
        </p:nvSpPr>
        <p:spPr>
          <a:xfrm>
            <a:off x="640080" y="598932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5A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Translation: EVV isn't extra paperwork — it IS the timesheet.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595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168335" y="-2194560"/>
            <a:ext cx="5852160" cy="5852160"/>
          </a:xfrm>
          <a:prstGeom prst="ellipse">
            <a:avLst/>
          </a:prstGeom>
          <a:solidFill>
            <a:srgbClr val="0E7C7B">
              <a:alpha val="2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2011680" y="3749040"/>
            <a:ext cx="4937760" cy="4937760"/>
          </a:xfrm>
          <a:prstGeom prst="ellipse">
            <a:avLst/>
          </a:prstGeom>
          <a:solidFill>
            <a:srgbClr val="0E7C7B">
              <a:alpha val="16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92024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300" kern="0" dirty="0">
                <a:solidFill>
                  <a:srgbClr val="E8A0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GOLDEN RULE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22960" y="2331720"/>
            <a:ext cx="105156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“A flagged visit can be fixed.</a:t>
            </a:r>
            <a:endParaRPr lang="en-US" sz="4400" dirty="0"/>
          </a:p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missing visit may never get paid.”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822960" y="4069080"/>
            <a:ext cx="96926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D8E2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one rule that solves 80% of EVV problems: always check in and out — even when something looks wrong.</a:t>
            </a:r>
            <a:endParaRPr lang="en-US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595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168335" y="-2194560"/>
            <a:ext cx="5852160" cy="5852160"/>
          </a:xfrm>
          <a:prstGeom prst="ellipse">
            <a:avLst/>
          </a:prstGeom>
          <a:solidFill>
            <a:srgbClr val="0E7C7B">
              <a:alpha val="2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2011680" y="3749040"/>
            <a:ext cx="4937760" cy="4937760"/>
          </a:xfrm>
          <a:prstGeom prst="ellipse">
            <a:avLst/>
          </a:prstGeom>
          <a:solidFill>
            <a:srgbClr val="0E7C7B">
              <a:alpha val="16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92024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300" kern="0" dirty="0">
                <a:solidFill>
                  <a:srgbClr val="E8A0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CAREGIVERS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22960" y="2331720"/>
            <a:ext cx="105156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 1: In the field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822960" y="4069080"/>
            <a:ext cx="96926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D8E2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five taps that get you paid — Sandata Mobile Connect.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9357055" y="1097280"/>
            <a:ext cx="1188720" cy="1188720"/>
          </a:xfrm>
          <a:prstGeom prst="ellipse">
            <a:avLst/>
          </a:prstGeom>
          <a:solidFill>
            <a:srgbClr val="0E7C7B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66122" y="1406347"/>
            <a:ext cx="570586" cy="57058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A595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Starting a visit: four taps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822960" y="1600200"/>
            <a:ext cx="566928" cy="566928"/>
          </a:xfrm>
          <a:prstGeom prst="ellipse">
            <a:avLst/>
          </a:prstGeom>
          <a:solidFill>
            <a:srgbClr val="0E7C7B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581912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1600200" y="1572768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 in early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600200" y="1901952"/>
            <a:ext cx="6035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5A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practice: about an hour before your first visit, so app updates can load.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822960" y="2532888"/>
            <a:ext cx="566928" cy="566928"/>
          </a:xfrm>
          <a:prstGeom prst="ellipse">
            <a:avLst/>
          </a:prstGeom>
          <a:solidFill>
            <a:srgbClr val="0E7C7B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5146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1600200" y="2505456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Visits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600200" y="2834640"/>
            <a:ext cx="6035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5A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Today's visits are listed — tap the one you're starting.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822960" y="3465576"/>
            <a:ext cx="566928" cy="566928"/>
          </a:xfrm>
          <a:prstGeom prst="ellipse">
            <a:avLst/>
          </a:prstGeom>
          <a:solidFill>
            <a:srgbClr val="0E7C7B"/>
          </a:solidFill>
          <a:ln/>
        </p:spPr>
      </p:sp>
      <p:sp>
        <p:nvSpPr>
          <p:cNvPr id="12" name="Text 10"/>
          <p:cNvSpPr/>
          <p:nvPr/>
        </p:nvSpPr>
        <p:spPr>
          <a:xfrm>
            <a:off x="822960" y="344728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1600200" y="3438144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Tap Start Visit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600200" y="3767328"/>
            <a:ext cx="6035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5A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 Yes to confirm. You're checked in.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822960" y="4398264"/>
            <a:ext cx="566928" cy="566928"/>
          </a:xfrm>
          <a:prstGeom prst="ellipse">
            <a:avLst/>
          </a:prstGeom>
          <a:solidFill>
            <a:srgbClr val="0E7C7B"/>
          </a:solidFill>
          <a:ln/>
        </p:spPr>
      </p:sp>
      <p:sp>
        <p:nvSpPr>
          <p:cNvPr id="16" name="Text 14"/>
          <p:cNvSpPr/>
          <p:nvPr/>
        </p:nvSpPr>
        <p:spPr>
          <a:xfrm>
            <a:off x="822960" y="437997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1600200" y="4370832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 care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600200" y="4700016"/>
            <a:ext cx="6035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5A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can close the app during the visit — it also logs out by itself. Both are normal.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822960" y="5330952"/>
            <a:ext cx="566928" cy="566928"/>
          </a:xfrm>
          <a:prstGeom prst="ellipse">
            <a:avLst/>
          </a:prstGeom>
          <a:solidFill>
            <a:srgbClr val="0E7C7B"/>
          </a:solidFill>
          <a:ln/>
        </p:spPr>
      </p:sp>
      <p:sp>
        <p:nvSpPr>
          <p:cNvPr id="20" name="Text 18"/>
          <p:cNvSpPr/>
          <p:nvPr/>
        </p:nvSpPr>
        <p:spPr>
          <a:xfrm>
            <a:off x="822960" y="5312664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1600200" y="5303520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not listed?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600200" y="5632704"/>
            <a:ext cx="6035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5A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Search Client → enter the Client ID → pick the service → Start Visit.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8138160" y="1645920"/>
            <a:ext cx="3383280" cy="1965960"/>
          </a:xfrm>
          <a:prstGeom prst="roundRect">
            <a:avLst>
              <a:gd name="adj" fmla="val 5581"/>
            </a:avLst>
          </a:prstGeom>
          <a:solidFill>
            <a:srgbClr val="E9F5EC"/>
          </a:solidFill>
          <a:ln/>
        </p:spPr>
      </p:sp>
      <p:sp>
        <p:nvSpPr>
          <p:cNvPr id="24" name="Text 22"/>
          <p:cNvSpPr/>
          <p:nvPr/>
        </p:nvSpPr>
        <p:spPr>
          <a:xfrm>
            <a:off x="8366760" y="182880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8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GREEN TIME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8366760" y="2240280"/>
            <a:ext cx="29260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Visit started. Your check-in is saved — even with zero signal.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8138160" y="3840480"/>
            <a:ext cx="3383280" cy="1965960"/>
          </a:xfrm>
          <a:prstGeom prst="roundRect">
            <a:avLst>
              <a:gd name="adj" fmla="val 5581"/>
            </a:avLst>
          </a:prstGeom>
          <a:solidFill>
            <a:srgbClr val="FBEAEA"/>
          </a:solidFill>
          <a:ln/>
        </p:spPr>
      </p:sp>
      <p:sp>
        <p:nvSpPr>
          <p:cNvPr id="27" name="Text 25"/>
          <p:cNvSpPr/>
          <p:nvPr/>
        </p:nvSpPr>
        <p:spPr>
          <a:xfrm>
            <a:off x="8366760" y="402336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52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RED TIME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8366760" y="4434840"/>
            <a:ext cx="29260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 trouble? Don't skip the punch. Note the real time, keep working, and call your office — they can correct a visit, but only if they know.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A595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Completing a visit: the hand-off matters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822960" y="1600200"/>
            <a:ext cx="566928" cy="566928"/>
          </a:xfrm>
          <a:prstGeom prst="ellipse">
            <a:avLst/>
          </a:prstGeom>
          <a:solidFill>
            <a:srgbClr val="0E7C7B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581912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1600200" y="1572768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Resume Visit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600200" y="1901952"/>
            <a:ext cx="6035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5A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 back in; tap Resume Visit.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822960" y="2532888"/>
            <a:ext cx="566928" cy="566928"/>
          </a:xfrm>
          <a:prstGeom prst="ellipse">
            <a:avLst/>
          </a:prstGeom>
          <a:solidFill>
            <a:srgbClr val="0E7C7B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5146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1600200" y="2505456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 tasks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600200" y="2834640"/>
            <a:ext cx="6035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5A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performed. Notes optional.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822960" y="3465576"/>
            <a:ext cx="566928" cy="566928"/>
          </a:xfrm>
          <a:prstGeom prst="ellipse">
            <a:avLst/>
          </a:prstGeom>
          <a:solidFill>
            <a:srgbClr val="0E7C7B"/>
          </a:solidFill>
          <a:ln/>
        </p:spPr>
      </p:sp>
      <p:sp>
        <p:nvSpPr>
          <p:cNvPr id="12" name="Text 10"/>
          <p:cNvSpPr/>
          <p:nvPr/>
        </p:nvSpPr>
        <p:spPr>
          <a:xfrm>
            <a:off x="822960" y="344728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1600200" y="3438144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Visit → Confirm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600200" y="3767328"/>
            <a:ext cx="6035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5A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the summary first.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822960" y="4398264"/>
            <a:ext cx="566928" cy="566928"/>
          </a:xfrm>
          <a:prstGeom prst="ellipse">
            <a:avLst/>
          </a:prstGeom>
          <a:solidFill>
            <a:srgbClr val="0E7C7B"/>
          </a:solidFill>
          <a:ln/>
        </p:spPr>
      </p:sp>
      <p:sp>
        <p:nvSpPr>
          <p:cNvPr id="16" name="Text 14"/>
          <p:cNvSpPr/>
          <p:nvPr/>
        </p:nvSpPr>
        <p:spPr>
          <a:xfrm>
            <a:off x="822960" y="437997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1600200" y="4370832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 the phone to your client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600200" y="4700016"/>
            <a:ext cx="6035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5A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Verify: they pick a language, confirm service and time.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822960" y="5330952"/>
            <a:ext cx="566928" cy="566928"/>
          </a:xfrm>
          <a:prstGeom prst="ellipse">
            <a:avLst/>
          </a:prstGeom>
          <a:solidFill>
            <a:srgbClr val="0E7C7B"/>
          </a:solidFill>
          <a:ln/>
        </p:spPr>
      </p:sp>
      <p:sp>
        <p:nvSpPr>
          <p:cNvPr id="20" name="Text 18"/>
          <p:cNvSpPr/>
          <p:nvPr/>
        </p:nvSpPr>
        <p:spPr>
          <a:xfrm>
            <a:off x="822960" y="5312664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1600200" y="5303520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signs or records voice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600200" y="5632704"/>
            <a:ext cx="6035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5A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 the visit sends to your agency automatically.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8138160" y="1645920"/>
            <a:ext cx="3383280" cy="4160520"/>
          </a:xfrm>
          <a:prstGeom prst="roundRect">
            <a:avLst>
              <a:gd name="adj" fmla="val 3243"/>
            </a:avLst>
          </a:prstGeom>
          <a:solidFill>
            <a:srgbClr val="E9F4F3"/>
          </a:solidFill>
          <a:ln/>
        </p:spPr>
      </p:sp>
      <p:sp>
        <p:nvSpPr>
          <p:cNvPr id="24" name="Shape 22"/>
          <p:cNvSpPr/>
          <p:nvPr/>
        </p:nvSpPr>
        <p:spPr>
          <a:xfrm>
            <a:off x="9418320" y="1965960"/>
            <a:ext cx="822960" cy="822960"/>
          </a:xfrm>
          <a:prstGeom prst="ellipse">
            <a:avLst/>
          </a:prstGeom>
          <a:solidFill>
            <a:srgbClr val="0A5958"/>
          </a:solidFill>
          <a:ln/>
        </p:spPr>
      </p:sp>
      <p:pic>
        <p:nvPicPr>
          <p:cNvPr id="2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32290" y="2179930"/>
            <a:ext cx="395021" cy="395021"/>
          </a:xfrm>
          <a:prstGeom prst="rect">
            <a:avLst/>
          </a:prstGeom>
        </p:spPr>
      </p:pic>
      <p:sp>
        <p:nvSpPr>
          <p:cNvPr id="26" name="Text 23"/>
          <p:cNvSpPr/>
          <p:nvPr/>
        </p:nvSpPr>
        <p:spPr>
          <a:xfrm>
            <a:off x="8366760" y="2971800"/>
            <a:ext cx="2926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A59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Verify is part of the job</a:t>
            </a:r>
            <a:endParaRPr lang="en-US" sz="1600" dirty="0"/>
          </a:p>
        </p:txBody>
      </p:sp>
      <p:sp>
        <p:nvSpPr>
          <p:cNvPr id="27" name="Text 24"/>
          <p:cNvSpPr/>
          <p:nvPr/>
        </p:nvSpPr>
        <p:spPr>
          <a:xfrm>
            <a:off x="8412480" y="3657600"/>
            <a:ext cx="28346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client's signature or voice consent is how the state confirms care happened. Finish tasks a few minutes early so the hand-off feels natural, not rushed.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A595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When things go wrong (they will — it's fine)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640080" y="1463040"/>
            <a:ext cx="5440680" cy="2286000"/>
          </a:xfrm>
          <a:prstGeom prst="roundRect">
            <a:avLst>
              <a:gd name="adj" fmla="val 4000"/>
            </a:avLst>
          </a:prstGeom>
          <a:solidFill>
            <a:srgbClr val="E9F4F3"/>
          </a:solidFill>
          <a:ln/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868680" y="1691640"/>
            <a:ext cx="566928" cy="566928"/>
          </a:xfrm>
          <a:prstGeom prst="ellipse">
            <a:avLst/>
          </a:prstGeom>
          <a:solidFill>
            <a:srgbClr val="0E7C7B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6081" y="1839041"/>
            <a:ext cx="272125" cy="27212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600200" y="1737360"/>
            <a:ext cx="4251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A59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signal or Wi-Fi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960120" y="2377440"/>
            <a:ext cx="48006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app works fully offline. Check in and out at the real times; it syncs automatically when signal returns.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6446520" y="1463040"/>
            <a:ext cx="5440680" cy="2286000"/>
          </a:xfrm>
          <a:prstGeom prst="roundRect">
            <a:avLst>
              <a:gd name="adj" fmla="val 4000"/>
            </a:avLst>
          </a:prstGeom>
          <a:solidFill>
            <a:srgbClr val="E9F4F3"/>
          </a:solidFill>
          <a:ln/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6675120" y="1691640"/>
            <a:ext cx="566928" cy="566928"/>
          </a:xfrm>
          <a:prstGeom prst="ellipse">
            <a:avLst/>
          </a:prstGeom>
          <a:solidFill>
            <a:srgbClr val="0E7C7B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2521" y="1839041"/>
            <a:ext cx="272125" cy="272125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406640" y="1737360"/>
            <a:ext cx="4251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A59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Forgot your password</a:t>
            </a:r>
            <a:endParaRPr lang="en-US" sz="1550" dirty="0"/>
          </a:p>
        </p:txBody>
      </p:sp>
      <p:sp>
        <p:nvSpPr>
          <p:cNvPr id="12" name="Text 8"/>
          <p:cNvSpPr/>
          <p:nvPr/>
        </p:nvSpPr>
        <p:spPr>
          <a:xfrm>
            <a:off x="6766560" y="2377440"/>
            <a:ext cx="48006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Tap Forgot Password and answer your 3 security questions — reset yourself in two minutes, no office needed.</a:t>
            </a:r>
            <a:endParaRPr lang="en-US" sz="1250" dirty="0"/>
          </a:p>
        </p:txBody>
      </p:sp>
      <p:sp>
        <p:nvSpPr>
          <p:cNvPr id="13" name="Shape 9"/>
          <p:cNvSpPr/>
          <p:nvPr/>
        </p:nvSpPr>
        <p:spPr>
          <a:xfrm>
            <a:off x="640080" y="4069080"/>
            <a:ext cx="5440680" cy="2286000"/>
          </a:xfrm>
          <a:prstGeom prst="roundRect">
            <a:avLst>
              <a:gd name="adj" fmla="val 4000"/>
            </a:avLst>
          </a:prstGeom>
          <a:solidFill>
            <a:srgbClr val="E9F4F3"/>
          </a:solidFill>
          <a:ln/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868680" y="4297680"/>
            <a:ext cx="566928" cy="566928"/>
          </a:xfrm>
          <a:prstGeom prst="ellipse">
            <a:avLst/>
          </a:prstGeom>
          <a:solidFill>
            <a:srgbClr val="0E7C7B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81" y="4445081"/>
            <a:ext cx="272125" cy="272125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600200" y="4343400"/>
            <a:ext cx="4251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A59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Forgot to check in/out</a:t>
            </a:r>
            <a:endParaRPr lang="en-US" sz="1550" dirty="0"/>
          </a:p>
        </p:txBody>
      </p:sp>
      <p:sp>
        <p:nvSpPr>
          <p:cNvPr id="17" name="Text 12"/>
          <p:cNvSpPr/>
          <p:nvPr/>
        </p:nvSpPr>
        <p:spPr>
          <a:xfrm>
            <a:off x="960120" y="4983480"/>
            <a:ext cx="48006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Tell your office the same day with the real times. They correct the visit in the portal before it bills.</a:t>
            </a:r>
            <a:endParaRPr lang="en-US" sz="1250" dirty="0"/>
          </a:p>
        </p:txBody>
      </p:sp>
      <p:sp>
        <p:nvSpPr>
          <p:cNvPr id="18" name="Shape 13"/>
          <p:cNvSpPr/>
          <p:nvPr/>
        </p:nvSpPr>
        <p:spPr>
          <a:xfrm>
            <a:off x="6446520" y="4069080"/>
            <a:ext cx="5440680" cy="2286000"/>
          </a:xfrm>
          <a:prstGeom prst="roundRect">
            <a:avLst>
              <a:gd name="adj" fmla="val 4000"/>
            </a:avLst>
          </a:prstGeom>
          <a:solidFill>
            <a:srgbClr val="E9F4F3"/>
          </a:solidFill>
          <a:ln/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6675120" y="4297680"/>
            <a:ext cx="566928" cy="566928"/>
          </a:xfrm>
          <a:prstGeom prst="ellipse">
            <a:avLst/>
          </a:prstGeom>
          <a:solidFill>
            <a:srgbClr val="0E7C7B"/>
          </a:solidFill>
          <a:ln/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2521" y="4445081"/>
            <a:ext cx="272125" cy="272125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7406640" y="4343400"/>
            <a:ext cx="4251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A59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can't or won't sign</a:t>
            </a:r>
            <a:endParaRPr lang="en-US" sz="1550" dirty="0"/>
          </a:p>
        </p:txBody>
      </p:sp>
      <p:sp>
        <p:nvSpPr>
          <p:cNvPr id="22" name="Text 16"/>
          <p:cNvSpPr/>
          <p:nvPr/>
        </p:nvSpPr>
        <p:spPr>
          <a:xfrm>
            <a:off x="6766560" y="4983480"/>
            <a:ext cx="48006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voice consent if possible. Otherwise complete the visit, note it, and tell the office so they document the exception.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595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168335" y="-2194560"/>
            <a:ext cx="5852160" cy="5852160"/>
          </a:xfrm>
          <a:prstGeom prst="ellipse">
            <a:avLst/>
          </a:prstGeom>
          <a:solidFill>
            <a:srgbClr val="0E7C7B">
              <a:alpha val="2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2011680" y="3749040"/>
            <a:ext cx="4937760" cy="4937760"/>
          </a:xfrm>
          <a:prstGeom prst="ellipse">
            <a:avLst/>
          </a:prstGeom>
          <a:solidFill>
            <a:srgbClr val="0E7C7B">
              <a:alpha val="16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92024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300" kern="0" dirty="0">
                <a:solidFill>
                  <a:srgbClr val="E8A0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OFFICE STAFF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22960" y="2331720"/>
            <a:ext cx="105156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 2: In the office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822960" y="4069080"/>
            <a:ext cx="96926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D8E2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Sandata EVV Portal: dashboard, visit maintenance, reason codes — the rhythm and the fixes.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9357055" y="1097280"/>
            <a:ext cx="1188720" cy="1188720"/>
          </a:xfrm>
          <a:prstGeom prst="ellipse">
            <a:avLst/>
          </a:prstGeom>
          <a:solidFill>
            <a:srgbClr val="0E7C7B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66122" y="1406347"/>
            <a:ext cx="570586" cy="57058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A595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punch to verified visit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640080" y="1828800"/>
            <a:ext cx="2331720" cy="2286000"/>
          </a:xfrm>
          <a:prstGeom prst="roundRect">
            <a:avLst>
              <a:gd name="adj" fmla="val 4800"/>
            </a:avLst>
          </a:prstGeom>
          <a:solidFill>
            <a:srgbClr val="E9F4F3"/>
          </a:solidFill>
          <a:ln/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1458468" y="2084832"/>
            <a:ext cx="694944" cy="694944"/>
          </a:xfrm>
          <a:prstGeom prst="ellipse">
            <a:avLst/>
          </a:prstGeom>
          <a:solidFill>
            <a:srgbClr val="0A5958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39153" y="2265517"/>
            <a:ext cx="333573" cy="33357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49808" y="2880360"/>
            <a:ext cx="211226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A59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Caregiver punch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777240" y="3429000"/>
            <a:ext cx="2057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A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Captured in SMC, online or offline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2916936" y="2697480"/>
            <a:ext cx="-4960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E8A0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600" dirty="0"/>
          </a:p>
        </p:txBody>
      </p:sp>
      <p:sp>
        <p:nvSpPr>
          <p:cNvPr id="9" name="Shape 6"/>
          <p:cNvSpPr/>
          <p:nvPr/>
        </p:nvSpPr>
        <p:spPr>
          <a:xfrm>
            <a:off x="2785034" y="1828800"/>
            <a:ext cx="2331720" cy="2286000"/>
          </a:xfrm>
          <a:prstGeom prst="roundRect">
            <a:avLst>
              <a:gd name="adj" fmla="val 4800"/>
            </a:avLst>
          </a:prstGeom>
          <a:solidFill>
            <a:srgbClr val="E9F4F3"/>
          </a:solidFill>
          <a:ln/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3603422" y="2084832"/>
            <a:ext cx="694944" cy="694944"/>
          </a:xfrm>
          <a:prstGeom prst="ellipse">
            <a:avLst/>
          </a:prstGeom>
          <a:solidFill>
            <a:srgbClr val="0A5958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4107" y="2265517"/>
            <a:ext cx="333573" cy="333573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2894762" y="2880360"/>
            <a:ext cx="211226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A59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Dashboard</a:t>
            </a:r>
            <a:endParaRPr lang="en-US" sz="1450" dirty="0"/>
          </a:p>
        </p:txBody>
      </p:sp>
      <p:sp>
        <p:nvSpPr>
          <p:cNvPr id="13" name="Text 9"/>
          <p:cNvSpPr/>
          <p:nvPr/>
        </p:nvSpPr>
        <p:spPr>
          <a:xfrm>
            <a:off x="2922194" y="3429000"/>
            <a:ext cx="2057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A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Today's exceptions — Unknown Client / Employee alarms</a:t>
            </a:r>
            <a:endParaRPr lang="en-US" sz="1050" dirty="0"/>
          </a:p>
        </p:txBody>
      </p:sp>
      <p:sp>
        <p:nvSpPr>
          <p:cNvPr id="14" name="Text 10"/>
          <p:cNvSpPr/>
          <p:nvPr/>
        </p:nvSpPr>
        <p:spPr>
          <a:xfrm>
            <a:off x="5061890" y="2697480"/>
            <a:ext cx="-4960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E8A0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600" dirty="0"/>
          </a:p>
        </p:txBody>
      </p:sp>
      <p:sp>
        <p:nvSpPr>
          <p:cNvPr id="15" name="Shape 11"/>
          <p:cNvSpPr/>
          <p:nvPr/>
        </p:nvSpPr>
        <p:spPr>
          <a:xfrm>
            <a:off x="4929988" y="1828800"/>
            <a:ext cx="2331720" cy="2286000"/>
          </a:xfrm>
          <a:prstGeom prst="roundRect">
            <a:avLst>
              <a:gd name="adj" fmla="val 4800"/>
            </a:avLst>
          </a:prstGeom>
          <a:solidFill>
            <a:srgbClr val="E9F4F3"/>
          </a:solidFill>
          <a:ln/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5748376" y="2084832"/>
            <a:ext cx="694944" cy="694944"/>
          </a:xfrm>
          <a:prstGeom prst="ellipse">
            <a:avLst/>
          </a:prstGeom>
          <a:solidFill>
            <a:srgbClr val="0A5958"/>
          </a:solidFill>
          <a:ln/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061" y="2265517"/>
            <a:ext cx="333573" cy="333573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5039716" y="2880360"/>
            <a:ext cx="211226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A59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Visit Maintenance</a:t>
            </a:r>
            <a:endParaRPr lang="en-US" sz="1450" dirty="0"/>
          </a:p>
        </p:txBody>
      </p:sp>
      <p:sp>
        <p:nvSpPr>
          <p:cNvPr id="19" name="Text 14"/>
          <p:cNvSpPr/>
          <p:nvPr/>
        </p:nvSpPr>
        <p:spPr>
          <a:xfrm>
            <a:off x="5067148" y="3429000"/>
            <a:ext cx="2057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A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 dots: fix or acknowledge, with reason codes</a:t>
            </a:r>
            <a:endParaRPr lang="en-US" sz="1050" dirty="0"/>
          </a:p>
        </p:txBody>
      </p:sp>
      <p:sp>
        <p:nvSpPr>
          <p:cNvPr id="20" name="Text 15"/>
          <p:cNvSpPr/>
          <p:nvPr/>
        </p:nvSpPr>
        <p:spPr>
          <a:xfrm>
            <a:off x="7206844" y="2697480"/>
            <a:ext cx="-4960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E8A0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600" dirty="0"/>
          </a:p>
        </p:txBody>
      </p:sp>
      <p:sp>
        <p:nvSpPr>
          <p:cNvPr id="21" name="Shape 16"/>
          <p:cNvSpPr/>
          <p:nvPr/>
        </p:nvSpPr>
        <p:spPr>
          <a:xfrm>
            <a:off x="7074941" y="1828800"/>
            <a:ext cx="2331720" cy="2286000"/>
          </a:xfrm>
          <a:prstGeom prst="roundRect">
            <a:avLst>
              <a:gd name="adj" fmla="val 4800"/>
            </a:avLst>
          </a:prstGeom>
          <a:solidFill>
            <a:srgbClr val="E9F4F3"/>
          </a:solidFill>
          <a:ln/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</p:sp>
      <p:sp>
        <p:nvSpPr>
          <p:cNvPr id="22" name="Shape 17"/>
          <p:cNvSpPr/>
          <p:nvPr/>
        </p:nvSpPr>
        <p:spPr>
          <a:xfrm>
            <a:off x="7893329" y="2084832"/>
            <a:ext cx="694944" cy="694944"/>
          </a:xfrm>
          <a:prstGeom prst="ellipse">
            <a:avLst/>
          </a:prstGeom>
          <a:solidFill>
            <a:srgbClr val="0A5958"/>
          </a:solidFill>
          <a:ln/>
        </p:spPr>
      </p:sp>
      <p:pic>
        <p:nvPicPr>
          <p:cNvPr id="2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4015" y="2265517"/>
            <a:ext cx="333573" cy="333573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7184669" y="2880360"/>
            <a:ext cx="211226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A59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Verified</a:t>
            </a:r>
            <a:endParaRPr lang="en-US" sz="1450" dirty="0"/>
          </a:p>
        </p:txBody>
      </p:sp>
      <p:sp>
        <p:nvSpPr>
          <p:cNvPr id="25" name="Text 19"/>
          <p:cNvSpPr/>
          <p:nvPr/>
        </p:nvSpPr>
        <p:spPr>
          <a:xfrm>
            <a:off x="7212101" y="3429000"/>
            <a:ext cx="2057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A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element checks out</a:t>
            </a:r>
            <a:endParaRPr lang="en-US" sz="1050" dirty="0"/>
          </a:p>
        </p:txBody>
      </p:sp>
      <p:sp>
        <p:nvSpPr>
          <p:cNvPr id="26" name="Text 20"/>
          <p:cNvSpPr/>
          <p:nvPr/>
        </p:nvSpPr>
        <p:spPr>
          <a:xfrm>
            <a:off x="9351797" y="2697480"/>
            <a:ext cx="-4960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E8A0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600" dirty="0"/>
          </a:p>
        </p:txBody>
      </p:sp>
      <p:sp>
        <p:nvSpPr>
          <p:cNvPr id="27" name="Shape 21"/>
          <p:cNvSpPr/>
          <p:nvPr/>
        </p:nvSpPr>
        <p:spPr>
          <a:xfrm>
            <a:off x="9219895" y="1828800"/>
            <a:ext cx="2331720" cy="2286000"/>
          </a:xfrm>
          <a:prstGeom prst="roundRect">
            <a:avLst>
              <a:gd name="adj" fmla="val 4800"/>
            </a:avLst>
          </a:prstGeom>
          <a:solidFill>
            <a:srgbClr val="0A5958"/>
          </a:solidFill>
          <a:ln/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</p:sp>
      <p:sp>
        <p:nvSpPr>
          <p:cNvPr id="28" name="Shape 22"/>
          <p:cNvSpPr/>
          <p:nvPr/>
        </p:nvSpPr>
        <p:spPr>
          <a:xfrm>
            <a:off x="10038283" y="2084832"/>
            <a:ext cx="694944" cy="694944"/>
          </a:xfrm>
          <a:prstGeom prst="ellipse">
            <a:avLst/>
          </a:prstGeom>
          <a:solidFill>
            <a:srgbClr val="0E7C7B"/>
          </a:solidFill>
          <a:ln/>
        </p:spPr>
      </p:sp>
      <p:pic>
        <p:nvPicPr>
          <p:cNvPr id="2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18969" y="2265517"/>
            <a:ext cx="333573" cy="333573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9329623" y="2880360"/>
            <a:ext cx="211226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Clean claims</a:t>
            </a:r>
            <a:endParaRPr lang="en-US" sz="1450" dirty="0"/>
          </a:p>
        </p:txBody>
      </p:sp>
      <p:sp>
        <p:nvSpPr>
          <p:cNvPr id="31" name="Text 24"/>
          <p:cNvSpPr/>
          <p:nvPr/>
        </p:nvSpPr>
        <p:spPr>
          <a:xfrm>
            <a:off x="9357055" y="3429000"/>
            <a:ext cx="2057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D8E2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Verified visits support billing</a:t>
            </a:r>
            <a:endParaRPr lang="en-US" sz="1050" dirty="0"/>
          </a:p>
        </p:txBody>
      </p:sp>
      <p:sp>
        <p:nvSpPr>
          <p:cNvPr id="32" name="Shape 25"/>
          <p:cNvSpPr/>
          <p:nvPr/>
        </p:nvSpPr>
        <p:spPr>
          <a:xfrm>
            <a:off x="1463040" y="4709160"/>
            <a:ext cx="9235440" cy="1234440"/>
          </a:xfrm>
          <a:prstGeom prst="roundRect">
            <a:avLst>
              <a:gd name="adj" fmla="val 7407"/>
            </a:avLst>
          </a:prstGeom>
          <a:solidFill>
            <a:srgbClr val="FDF4E3"/>
          </a:solidFill>
          <a:ln/>
        </p:spPr>
      </p:sp>
      <p:sp>
        <p:nvSpPr>
          <p:cNvPr id="33" name="Text 26"/>
          <p:cNvSpPr/>
          <p:nvPr/>
        </p:nvSpPr>
        <p:spPr>
          <a:xfrm>
            <a:off x="1737360" y="4846320"/>
            <a:ext cx="86868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A59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job in one sentence:  </a:t>
            </a:r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 every red dot green — fix or acknowledge with the true reason — because only verified visits support clean claims.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2026-07-16T23:47:55Z</dcterms:created>
  <dcterms:modified xsi:type="dcterms:W3CDTF">2026-07-16T23:47:55Z</dcterms:modified>
</cp:coreProperties>
</file>